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9" r:id="rId3"/>
    <p:sldId id="267" r:id="rId4"/>
    <p:sldId id="307" r:id="rId5"/>
    <p:sldId id="302" r:id="rId6"/>
    <p:sldId id="301" r:id="rId7"/>
    <p:sldId id="308" r:id="rId8"/>
    <p:sldId id="259" r:id="rId9"/>
    <p:sldId id="273" r:id="rId10"/>
    <p:sldId id="304" r:id="rId11"/>
    <p:sldId id="305" r:id="rId12"/>
    <p:sldId id="306" r:id="rId13"/>
    <p:sldId id="303" r:id="rId14"/>
    <p:sldId id="264" r:id="rId15"/>
    <p:sldId id="263" r:id="rId16"/>
    <p:sldId id="270" r:id="rId17"/>
    <p:sldId id="271" r:id="rId18"/>
    <p:sldId id="272" r:id="rId19"/>
    <p:sldId id="280" r:id="rId20"/>
    <p:sldId id="296" r:id="rId21"/>
    <p:sldId id="285" r:id="rId22"/>
    <p:sldId id="265" r:id="rId23"/>
    <p:sldId id="289" r:id="rId24"/>
    <p:sldId id="260" r:id="rId25"/>
    <p:sldId id="290" r:id="rId26"/>
    <p:sldId id="291" r:id="rId27"/>
    <p:sldId id="292" r:id="rId28"/>
    <p:sldId id="278" r:id="rId29"/>
    <p:sldId id="288" r:id="rId30"/>
    <p:sldId id="309" r:id="rId31"/>
    <p:sldId id="261" r:id="rId32"/>
    <p:sldId id="298" r:id="rId33"/>
    <p:sldId id="276" r:id="rId34"/>
    <p:sldId id="293" r:id="rId35"/>
    <p:sldId id="294" r:id="rId36"/>
    <p:sldId id="29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7128" autoAdjust="0"/>
    <p:restoredTop sz="95504" autoAdjust="0"/>
  </p:normalViewPr>
  <p:slideViewPr>
    <p:cSldViewPr>
      <p:cViewPr varScale="1">
        <p:scale>
          <a:sx n="115" d="100"/>
          <a:sy n="115" d="100"/>
        </p:scale>
        <p:origin x="-184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26/11/16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27</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microsoft.com/office/2007/relationships/media" Target="../media/media1.avi"/><Relationship Id="rId2" Type="http://schemas.openxmlformats.org/officeDocument/2006/relationships/video" Target="../media/media1.avi"/></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5025"/>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143000" y="2590800"/>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04800" y="4648200"/>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t>In principle, the</a:t>
            </a:r>
            <a:r>
              <a:rPr lang="en-US" altLang="en-US" b="1"/>
              <a:t> total intensity inside all dot-like structures </a:t>
            </a:r>
          </a:p>
          <a:p>
            <a:pPr eaLnBrk="1" hangingPunct="1"/>
            <a:r>
              <a:rPr lang="en-US" altLang="en-US"/>
              <a:t>in each cell is proportional to the </a:t>
            </a:r>
            <a:r>
              <a:rPr lang="en-US" altLang="en-US" b="1"/>
              <a:t>amount of protein recruited </a:t>
            </a:r>
          </a:p>
          <a:p>
            <a:pPr eaLnBrk="1" hangingPunct="1"/>
            <a:r>
              <a:rPr lang="en-US" altLang="en-US" b="1"/>
              <a:t>to autophagosomes</a:t>
            </a:r>
            <a:r>
              <a:rPr lang="en-US" altLang="en-US"/>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92"/>
          <p:cNvGrpSpPr>
            <a:grpSpLocks/>
          </p:cNvGrpSpPr>
          <p:nvPr/>
        </p:nvGrpSpPr>
        <p:grpSpPr bwMode="auto">
          <a:xfrm>
            <a:off x="4673600" y="3886200"/>
            <a:ext cx="1270000" cy="1279525"/>
            <a:chOff x="5334000" y="3266873"/>
            <a:chExt cx="1270000" cy="1279727"/>
          </a:xfrm>
        </p:grpSpPr>
        <p:pic>
          <p:nvPicPr>
            <p:cNvPr id="7893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766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5" name="Group 60"/>
            <p:cNvGrpSpPr>
              <a:grpSpLocks/>
            </p:cNvGrpSpPr>
            <p:nvPr/>
          </p:nvGrpSpPr>
          <p:grpSpPr bwMode="auto">
            <a:xfrm>
              <a:off x="5540966" y="3266873"/>
              <a:ext cx="881349" cy="1264577"/>
              <a:chOff x="5540966" y="3266873"/>
              <a:chExt cx="881349" cy="1264577"/>
            </a:xfrm>
          </p:grpSpPr>
          <p:sp>
            <p:nvSpPr>
              <p:cNvPr id="8" name="Freeform 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 name="Freeform 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0" name="Group 59"/>
          <p:cNvGrpSpPr>
            <a:grpSpLocks/>
          </p:cNvGrpSpPr>
          <p:nvPr/>
        </p:nvGrpSpPr>
        <p:grpSpPr bwMode="auto">
          <a:xfrm>
            <a:off x="7416800" y="3886200"/>
            <a:ext cx="1270000" cy="1270000"/>
            <a:chOff x="3378200" y="3302000"/>
            <a:chExt cx="1270000" cy="1270000"/>
          </a:xfrm>
        </p:grpSpPr>
        <p:pic>
          <p:nvPicPr>
            <p:cNvPr id="789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33020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1" name="Group 55"/>
            <p:cNvGrpSpPr>
              <a:grpSpLocks/>
            </p:cNvGrpSpPr>
            <p:nvPr/>
          </p:nvGrpSpPr>
          <p:grpSpPr bwMode="auto">
            <a:xfrm>
              <a:off x="3916273" y="3302000"/>
              <a:ext cx="198610" cy="1264580"/>
              <a:chOff x="3916273" y="3302000"/>
              <a:chExt cx="198610" cy="1264580"/>
            </a:xfrm>
          </p:grpSpPr>
          <p:sp>
            <p:nvSpPr>
              <p:cNvPr id="10" name="Freeform 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 name="Freeform 1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1" name="Group 11"/>
          <p:cNvGrpSpPr>
            <a:grpSpLocks/>
          </p:cNvGrpSpPr>
          <p:nvPr/>
        </p:nvGrpSpPr>
        <p:grpSpPr bwMode="auto">
          <a:xfrm>
            <a:off x="4870450" y="5969000"/>
            <a:ext cx="920750" cy="258763"/>
            <a:chOff x="1079323" y="4799612"/>
            <a:chExt cx="1367300" cy="447403"/>
          </a:xfrm>
        </p:grpSpPr>
        <p:grpSp>
          <p:nvGrpSpPr>
            <p:cNvPr id="78918" name="Group 12"/>
            <p:cNvGrpSpPr>
              <a:grpSpLocks/>
            </p:cNvGrpSpPr>
            <p:nvPr/>
          </p:nvGrpSpPr>
          <p:grpSpPr bwMode="auto">
            <a:xfrm>
              <a:off x="1231294" y="4799612"/>
              <a:ext cx="1215329" cy="294642"/>
              <a:chOff x="1303192" y="5653175"/>
              <a:chExt cx="1215329" cy="294642"/>
            </a:xfrm>
          </p:grpSpPr>
          <p:sp>
            <p:nvSpPr>
              <p:cNvPr id="22" name="Cube 21"/>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3" name="Cube 22"/>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4" name="Cube 23"/>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19" name="Group 13"/>
            <p:cNvGrpSpPr>
              <a:grpSpLocks/>
            </p:cNvGrpSpPr>
            <p:nvPr/>
          </p:nvGrpSpPr>
          <p:grpSpPr bwMode="auto">
            <a:xfrm>
              <a:off x="1159396" y="4875677"/>
              <a:ext cx="1215329" cy="294642"/>
              <a:chOff x="1303192" y="5653175"/>
              <a:chExt cx="1215329" cy="294642"/>
            </a:xfrm>
          </p:grpSpPr>
          <p:sp>
            <p:nvSpPr>
              <p:cNvPr id="19" name="Cube 18"/>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0" name="Cube 19"/>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1" name="Cube 20"/>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20" name="Group 14"/>
            <p:cNvGrpSpPr>
              <a:grpSpLocks/>
            </p:cNvGrpSpPr>
            <p:nvPr/>
          </p:nvGrpSpPr>
          <p:grpSpPr bwMode="auto">
            <a:xfrm>
              <a:off x="1079323" y="4952373"/>
              <a:ext cx="1215329" cy="294642"/>
              <a:chOff x="1303192" y="5653175"/>
              <a:chExt cx="1215329" cy="294642"/>
            </a:xfrm>
          </p:grpSpPr>
          <p:sp>
            <p:nvSpPr>
              <p:cNvPr id="16" name="Cube 15"/>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7" name="Cube 16"/>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8" name="Cube 17"/>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52" name="TextBox 24"/>
          <p:cNvSpPr txBox="1">
            <a:spLocks noChangeArrowheads="1"/>
          </p:cNvSpPr>
          <p:nvPr/>
        </p:nvSpPr>
        <p:spPr bwMode="auto">
          <a:xfrm>
            <a:off x="4203700" y="58785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grpSp>
        <p:nvGrpSpPr>
          <p:cNvPr id="78853" name="Group 38"/>
          <p:cNvGrpSpPr>
            <a:grpSpLocks/>
          </p:cNvGrpSpPr>
          <p:nvPr/>
        </p:nvGrpSpPr>
        <p:grpSpPr bwMode="auto">
          <a:xfrm>
            <a:off x="93663" y="2133600"/>
            <a:ext cx="300037" cy="1524000"/>
            <a:chOff x="3886200" y="1676400"/>
            <a:chExt cx="300082"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cxnSp>
        <p:nvCxnSpPr>
          <p:cNvPr id="38" name="Straight Connector 37"/>
          <p:cNvCxnSpPr>
            <a:cxnSpLocks noChangeShapeType="1"/>
          </p:cNvCxnSpPr>
          <p:nvPr/>
        </p:nvCxnSpPr>
        <p:spPr bwMode="auto">
          <a:xfrm flipV="1">
            <a:off x="533400" y="40386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492919" y="4531519"/>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10 micrometer</a:t>
            </a:r>
          </a:p>
        </p:txBody>
      </p:sp>
      <p:grpSp>
        <p:nvGrpSpPr>
          <p:cNvPr id="78856" name="Group 101"/>
          <p:cNvGrpSpPr>
            <a:grpSpLocks/>
          </p:cNvGrpSpPr>
          <p:nvPr/>
        </p:nvGrpSpPr>
        <p:grpSpPr bwMode="auto">
          <a:xfrm>
            <a:off x="627063" y="2286000"/>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1" name="Cube 70"/>
          <p:cNvSpPr>
            <a:spLocks noChangeArrowheads="1"/>
          </p:cNvSpPr>
          <p:nvPr/>
        </p:nvSpPr>
        <p:spPr bwMode="auto">
          <a:xfrm>
            <a:off x="2133600" y="6019800"/>
            <a:ext cx="306388" cy="169863"/>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78858" name="TextBox 78"/>
          <p:cNvSpPr txBox="1">
            <a:spLocks noChangeArrowheads="1"/>
          </p:cNvSpPr>
          <p:nvPr/>
        </p:nvSpPr>
        <p:spPr bwMode="auto">
          <a:xfrm>
            <a:off x="1447800" y="5878513"/>
            <a:ext cx="67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PMT</a:t>
            </a:r>
          </a:p>
        </p:txBody>
      </p:sp>
      <p:cxnSp>
        <p:nvCxnSpPr>
          <p:cNvPr id="81" name="Straight Connector 80"/>
          <p:cNvCxnSpPr>
            <a:cxnSpLocks noChangeShapeType="1"/>
          </p:cNvCxnSpPr>
          <p:nvPr/>
        </p:nvCxnSpPr>
        <p:spPr bwMode="auto">
          <a:xfrm>
            <a:off x="15240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a:off x="24384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8861"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3848100"/>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Oval 83"/>
          <p:cNvSpPr/>
          <p:nvPr/>
        </p:nvSpPr>
        <p:spPr>
          <a:xfrm>
            <a:off x="2209800" y="2849563"/>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675063" y="2286000"/>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4" name="Group 61"/>
          <p:cNvGrpSpPr>
            <a:grpSpLocks/>
          </p:cNvGrpSpPr>
          <p:nvPr/>
        </p:nvGrpSpPr>
        <p:grpSpPr bwMode="auto">
          <a:xfrm>
            <a:off x="4875213" y="2276475"/>
            <a:ext cx="881062" cy="1263650"/>
            <a:chOff x="5540966" y="3266873"/>
            <a:chExt cx="881349" cy="1264577"/>
          </a:xfrm>
        </p:grpSpPr>
        <p:sp>
          <p:nvSpPr>
            <p:cNvPr id="63" name="Freeform 62"/>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5" name="Group 112"/>
          <p:cNvGrpSpPr>
            <a:grpSpLocks/>
          </p:cNvGrpSpPr>
          <p:nvPr/>
        </p:nvGrpSpPr>
        <p:grpSpPr bwMode="auto">
          <a:xfrm>
            <a:off x="6400800" y="2286000"/>
            <a:ext cx="2420938" cy="1173163"/>
            <a:chOff x="627062" y="1447800"/>
            <a:chExt cx="2420938" cy="1173162"/>
          </a:xfrm>
        </p:grpSpPr>
        <p:grpSp>
          <p:nvGrpSpPr>
            <p:cNvPr id="78887" name="Group 113"/>
            <p:cNvGrpSpPr>
              <a:grpSpLocks/>
            </p:cNvGrpSpPr>
            <p:nvPr/>
          </p:nvGrpSpPr>
          <p:grpSpPr bwMode="auto">
            <a:xfrm>
              <a:off x="627062" y="1447800"/>
              <a:ext cx="2420938" cy="1173162"/>
              <a:chOff x="6019800" y="1371600"/>
              <a:chExt cx="2420938" cy="1173162"/>
            </a:xfrm>
          </p:grpSpPr>
          <p:sp>
            <p:nvSpPr>
              <p:cNvPr id="116" name="Freeform 11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7" name="Oval 116"/>
              <p:cNvSpPr/>
              <p:nvPr/>
            </p:nvSpPr>
            <p:spPr>
              <a:xfrm>
                <a:off x="6308725" y="1544638"/>
                <a:ext cx="1055688"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8" name="Oval 117"/>
              <p:cNvSpPr/>
              <p:nvPr/>
            </p:nvSpPr>
            <p:spPr>
              <a:xfrm>
                <a:off x="6208713" y="2354262"/>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9" name="Oval 118"/>
              <p:cNvSpPr/>
              <p:nvPr/>
            </p:nvSpPr>
            <p:spPr>
              <a:xfrm>
                <a:off x="7616825" y="1981199"/>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0" name="Oval 119"/>
              <p:cNvSpPr/>
              <p:nvPr/>
            </p:nvSpPr>
            <p:spPr>
              <a:xfrm>
                <a:off x="7448550" y="1722438"/>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1" name="Oval 120"/>
              <p:cNvSpPr/>
              <p:nvPr/>
            </p:nvSpPr>
            <p:spPr>
              <a:xfrm>
                <a:off x="7745413" y="1738313"/>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2" name="Oval 12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15" name="Oval 114"/>
            <p:cNvSpPr/>
            <p:nvPr/>
          </p:nvSpPr>
          <p:spPr>
            <a:xfrm>
              <a:off x="2363787" y="247491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6" name="Group 56"/>
          <p:cNvGrpSpPr>
            <a:grpSpLocks/>
          </p:cNvGrpSpPr>
          <p:nvPr/>
        </p:nvGrpSpPr>
        <p:grpSpPr bwMode="auto">
          <a:xfrm>
            <a:off x="7924800" y="2286000"/>
            <a:ext cx="198438" cy="1265238"/>
            <a:chOff x="3916273" y="3302000"/>
            <a:chExt cx="198610" cy="1264580"/>
          </a:xfrm>
        </p:grpSpPr>
        <p:sp>
          <p:nvSpPr>
            <p:cNvPr id="58" name="Freeform 5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9" name="Freeform 5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7" name="Group 122"/>
          <p:cNvGrpSpPr>
            <a:grpSpLocks/>
          </p:cNvGrpSpPr>
          <p:nvPr/>
        </p:nvGrpSpPr>
        <p:grpSpPr bwMode="auto">
          <a:xfrm>
            <a:off x="7620000" y="5943600"/>
            <a:ext cx="920750" cy="258763"/>
            <a:chOff x="1079323" y="4799612"/>
            <a:chExt cx="1367300" cy="447403"/>
          </a:xfrm>
        </p:grpSpPr>
        <p:grpSp>
          <p:nvGrpSpPr>
            <p:cNvPr id="78873" name="Group 123"/>
            <p:cNvGrpSpPr>
              <a:grpSpLocks/>
            </p:cNvGrpSpPr>
            <p:nvPr/>
          </p:nvGrpSpPr>
          <p:grpSpPr bwMode="auto">
            <a:xfrm>
              <a:off x="1231294" y="4799612"/>
              <a:ext cx="1215329" cy="294642"/>
              <a:chOff x="1303192" y="5653175"/>
              <a:chExt cx="1215329" cy="294642"/>
            </a:xfrm>
          </p:grpSpPr>
          <p:sp>
            <p:nvSpPr>
              <p:cNvPr id="133" name="Cube 132"/>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4" name="Cube 133"/>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5" name="Cube 134"/>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4" name="Group 124"/>
            <p:cNvGrpSpPr>
              <a:grpSpLocks/>
            </p:cNvGrpSpPr>
            <p:nvPr/>
          </p:nvGrpSpPr>
          <p:grpSpPr bwMode="auto">
            <a:xfrm>
              <a:off x="1159396" y="4875677"/>
              <a:ext cx="1215329" cy="294642"/>
              <a:chOff x="1303192" y="5653175"/>
              <a:chExt cx="1215329" cy="294642"/>
            </a:xfrm>
          </p:grpSpPr>
          <p:sp>
            <p:nvSpPr>
              <p:cNvPr id="130" name="Cube 129"/>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1" name="Cube 130"/>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2" name="Cube 131"/>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5" name="Group 125"/>
            <p:cNvGrpSpPr>
              <a:grpSpLocks/>
            </p:cNvGrpSpPr>
            <p:nvPr/>
          </p:nvGrpSpPr>
          <p:grpSpPr bwMode="auto">
            <a:xfrm>
              <a:off x="1079323" y="4952373"/>
              <a:ext cx="1215329" cy="294642"/>
              <a:chOff x="1303192" y="5653175"/>
              <a:chExt cx="1215329" cy="294642"/>
            </a:xfrm>
          </p:grpSpPr>
          <p:sp>
            <p:nvSpPr>
              <p:cNvPr id="127" name="Cube 126"/>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8" name="Cube 127"/>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9" name="Cube 128"/>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68" name="TextBox 135"/>
          <p:cNvSpPr txBox="1">
            <a:spLocks noChangeArrowheads="1"/>
          </p:cNvSpPr>
          <p:nvPr/>
        </p:nvSpPr>
        <p:spPr bwMode="auto">
          <a:xfrm>
            <a:off x="6953250" y="58531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sp>
        <p:nvSpPr>
          <p:cNvPr id="78869" name="TextBox 136"/>
          <p:cNvSpPr txBox="1">
            <a:spLocks noChangeArrowheads="1"/>
          </p:cNvSpPr>
          <p:nvPr/>
        </p:nvSpPr>
        <p:spPr bwMode="auto">
          <a:xfrm>
            <a:off x="533400" y="1447800"/>
            <a:ext cx="2738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Multi-plane </a:t>
            </a:r>
            <a:r>
              <a:rPr lang="en-US" altLang="en-US" sz="1800" dirty="0" smtClean="0"/>
              <a:t>p</a:t>
            </a:r>
            <a:r>
              <a:rPr lang="en-US" altLang="en-US" sz="1800" dirty="0" smtClean="0"/>
              <a:t>oint </a:t>
            </a:r>
            <a:br>
              <a:rPr lang="en-US" altLang="en-US" sz="1800" dirty="0" smtClean="0"/>
            </a:br>
            <a:r>
              <a:rPr lang="en-US" altLang="en-US" sz="1800" dirty="0" smtClean="0"/>
              <a:t>scanning confocal </a:t>
            </a:r>
            <a:r>
              <a:rPr lang="en-US" altLang="en-US" sz="1800" dirty="0"/>
              <a:t>NA1.4</a:t>
            </a:r>
          </a:p>
        </p:txBody>
      </p:sp>
      <p:sp>
        <p:nvSpPr>
          <p:cNvPr id="78870" name="TextBox 137"/>
          <p:cNvSpPr txBox="1">
            <a:spLocks noChangeArrowheads="1"/>
          </p:cNvSpPr>
          <p:nvPr/>
        </p:nvSpPr>
        <p:spPr bwMode="auto">
          <a:xfrm>
            <a:off x="38592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sp>
        <p:nvSpPr>
          <p:cNvPr id="78871" name="TextBox 138"/>
          <p:cNvSpPr txBox="1">
            <a:spLocks noChangeArrowheads="1"/>
          </p:cNvSpPr>
          <p:nvPr/>
        </p:nvSpPr>
        <p:spPr bwMode="auto">
          <a:xfrm>
            <a:off x="66786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NA0.3</a:t>
            </a:r>
          </a:p>
        </p:txBody>
      </p:sp>
      <p:sp>
        <p:nvSpPr>
          <p:cNvPr id="78872" name="Title 1"/>
          <p:cNvSpPr>
            <a:spLocks noGrp="1"/>
          </p:cNvSpPr>
          <p:nvPr>
            <p:ph type="title"/>
          </p:nvPr>
        </p:nvSpPr>
        <p:spPr>
          <a:xfrm>
            <a:off x="457200" y="76200"/>
            <a:ext cx="8229600" cy="1143000"/>
          </a:xfrm>
        </p:spPr>
        <p:txBody>
          <a:bodyPr/>
          <a:lstStyle/>
          <a:p>
            <a:r>
              <a:rPr lang="en-US" altLang="en-US" sz="4000" smtClean="0">
                <a:ea typeface="ＭＳ Ｐゴシック" pitchFamily="34" charset="-128"/>
              </a:rPr>
              <a:t>Acquisition modalities</a:t>
            </a:r>
          </a:p>
        </p:txBody>
      </p:sp>
      <p:cxnSp>
        <p:nvCxnSpPr>
          <p:cNvPr id="3" name="Straight Arrow Connector 2"/>
          <p:cNvCxnSpPr/>
          <p:nvPr/>
        </p:nvCxnSpPr>
        <p:spPr>
          <a:xfrm flipH="1">
            <a:off x="1691400" y="2920600"/>
            <a:ext cx="457200"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2209800" y="2672000"/>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94" name="Straight Arrow Connector 93"/>
          <p:cNvCxnSpPr/>
          <p:nvPr/>
        </p:nvCxnSpPr>
        <p:spPr>
          <a:xfrm flipH="1">
            <a:off x="1691400" y="2743037"/>
            <a:ext cx="457200"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normAutofit/>
          </a:bodyPr>
          <a:lstStyle/>
          <a:p>
            <a:r>
              <a:rPr lang="en-US" altLang="en-US" sz="4000" dirty="0" smtClean="0">
                <a:ea typeface="ＭＳ Ｐゴシック" pitchFamily="34" charset="-128"/>
              </a:rPr>
              <a:t>Low NA Fluorescence </a:t>
            </a:r>
            <a:r>
              <a:rPr lang="en-US" altLang="en-US" sz="4000" dirty="0">
                <a:ea typeface="ＭＳ Ｐゴシック" pitchFamily="34" charset="-128"/>
              </a:rPr>
              <a:t>I</a:t>
            </a:r>
            <a:r>
              <a:rPr lang="en-US" altLang="en-US" sz="4000" dirty="0" smtClean="0">
                <a:ea typeface="ＭＳ Ｐゴシック" pitchFamily="34" charset="-128"/>
              </a:rPr>
              <a:t>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2438" y="224472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4017963"/>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1981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963" y="2514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3814763" y="2133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4957763" y="1590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0" name="TextBox 2"/>
          <p:cNvSpPr txBox="1">
            <a:spLocks noChangeArrowheads="1"/>
          </p:cNvSpPr>
          <p:nvPr/>
        </p:nvSpPr>
        <p:spPr bwMode="auto">
          <a:xfrm>
            <a:off x="5338763" y="59436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1" name="TextBox 10"/>
          <p:cNvSpPr txBox="1">
            <a:spLocks noChangeArrowheads="1"/>
          </p:cNvSpPr>
          <p:nvPr/>
        </p:nvSpPr>
        <p:spPr bwMode="auto">
          <a:xfrm>
            <a:off x="4652963" y="54308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sp>
        <p:nvSpPr>
          <p:cNvPr id="79882" name="TextBox 11"/>
          <p:cNvSpPr txBox="1">
            <a:spLocks noChangeArrowheads="1"/>
          </p:cNvSpPr>
          <p:nvPr/>
        </p:nvSpPr>
        <p:spPr bwMode="auto">
          <a:xfrm>
            <a:off x="538163" y="54864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3" name="TextBox 12"/>
          <p:cNvSpPr txBox="1">
            <a:spLocks noChangeArrowheads="1"/>
          </p:cNvSpPr>
          <p:nvPr/>
        </p:nvSpPr>
        <p:spPr bwMode="auto">
          <a:xfrm>
            <a:off x="161925" y="51609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y</a:t>
            </a:r>
          </a:p>
        </p:txBody>
      </p:sp>
      <p:sp>
        <p:nvSpPr>
          <p:cNvPr id="79884" name="TextBox 13"/>
          <p:cNvSpPr txBox="1">
            <a:spLocks noChangeArrowheads="1"/>
          </p:cNvSpPr>
          <p:nvPr/>
        </p:nvSpPr>
        <p:spPr bwMode="auto">
          <a:xfrm>
            <a:off x="903288" y="1600200"/>
            <a:ext cx="236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HeLa cell, Golgi-GFP</a:t>
            </a:r>
          </a:p>
          <a:p>
            <a:pPr eaLnBrk="1" hangingPunct="1"/>
            <a:r>
              <a:rPr lang="en-US" altLang="en-US" sz="1800" dirty="0" err="1" smtClean="0"/>
              <a:t>dz</a:t>
            </a:r>
            <a:r>
              <a:rPr lang="en-US" altLang="en-US" sz="1800" dirty="0" smtClean="0"/>
              <a:t> = 1 micrometer</a:t>
            </a:r>
            <a:endParaRPr lang="en-US" altLang="en-US" sz="1800" dirty="0"/>
          </a:p>
        </p:txBody>
      </p:sp>
      <p:sp>
        <p:nvSpPr>
          <p:cNvPr id="79885" name="TextBox 1"/>
          <p:cNvSpPr txBox="1">
            <a:spLocks noChangeArrowheads="1"/>
          </p:cNvSpPr>
          <p:nvPr/>
        </p:nvSpPr>
        <p:spPr bwMode="auto">
          <a:xfrm>
            <a:off x="490538" y="60198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NA </a:t>
            </a:r>
            <a:r>
              <a:rPr lang="en-US" altLang="en-US" sz="1800" dirty="0" smtClean="0"/>
              <a:t>0.8</a:t>
            </a:r>
            <a:endParaRPr lang="en-US" altLang="en-US" sz="1800" dirty="0"/>
          </a:p>
        </p:txBody>
      </p:sp>
      <p:sp>
        <p:nvSpPr>
          <p:cNvPr id="79886" name="TextBox 1"/>
          <p:cNvSpPr txBox="1">
            <a:spLocks noChangeArrowheads="1"/>
          </p:cNvSpPr>
          <p:nvPr/>
        </p:nvSpPr>
        <p:spPr bwMode="auto">
          <a:xfrm>
            <a:off x="2490498"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0.26</a:t>
            </a:r>
            <a:endParaRPr lang="en-US" altLang="en-US" sz="1800" dirty="0"/>
          </a:p>
        </p:txBody>
      </p:sp>
      <p:sp>
        <p:nvSpPr>
          <p:cNvPr id="18" name="Freeform 17"/>
          <p:cNvSpPr/>
          <p:nvPr/>
        </p:nvSpPr>
        <p:spPr>
          <a:xfrm>
            <a:off x="6261100" y="328771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6626225" y="346075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79889" name="Group 38"/>
          <p:cNvGrpSpPr>
            <a:grpSpLocks/>
          </p:cNvGrpSpPr>
          <p:nvPr/>
        </p:nvGrpSpPr>
        <p:grpSpPr bwMode="auto">
          <a:xfrm>
            <a:off x="5872163" y="310515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sp>
        <p:nvSpPr>
          <p:cNvPr id="24" name="Oval 23"/>
          <p:cNvSpPr/>
          <p:nvPr/>
        </p:nvSpPr>
        <p:spPr>
          <a:xfrm>
            <a:off x="8129588" y="42989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7772400" y="37306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7886700" y="35464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8132763" y="38100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7356475" y="337502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95" name="TextBox 1"/>
          <p:cNvSpPr txBox="1">
            <a:spLocks noChangeArrowheads="1"/>
          </p:cNvSpPr>
          <p:nvPr/>
        </p:nvSpPr>
        <p:spPr bwMode="auto">
          <a:xfrm>
            <a:off x="1357023"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0.35</a:t>
            </a:r>
            <a:endParaRPr lang="en-US" altLang="en-US" sz="1800" dirty="0"/>
          </a:p>
        </p:txBody>
      </p:sp>
      <p:grpSp>
        <p:nvGrpSpPr>
          <p:cNvPr id="4" name="Group 3"/>
          <p:cNvGrpSpPr/>
          <p:nvPr/>
        </p:nvGrpSpPr>
        <p:grpSpPr>
          <a:xfrm>
            <a:off x="6324600" y="1371600"/>
            <a:ext cx="3709254" cy="3536434"/>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133600" y="52578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p:cNvSpPr/>
          <p:nvPr/>
        </p:nvSpPr>
        <p:spPr>
          <a:xfrm flipV="1">
            <a:off x="44958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Multi-well Transmission Imaging</a:t>
            </a:r>
            <a:endParaRPr lang="en-US" dirty="0"/>
          </a:p>
        </p:txBody>
      </p:sp>
      <p:sp>
        <p:nvSpPr>
          <p:cNvPr id="14" name="Left Bracket 13"/>
          <p:cNvSpPr/>
          <p:nvPr/>
        </p:nvSpPr>
        <p:spPr>
          <a:xfrm rot="16200000">
            <a:off x="5219699"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p:cNvSpPr/>
          <p:nvPr/>
        </p:nvSpPr>
        <p:spPr>
          <a:xfrm>
            <a:off x="42672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19" name="Group 18"/>
          <p:cNvGrpSpPr/>
          <p:nvPr/>
        </p:nvGrpSpPr>
        <p:grpSpPr>
          <a:xfrm>
            <a:off x="7010400" y="51054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4" name="Trapezoid 23"/>
          <p:cNvSpPr/>
          <p:nvPr/>
        </p:nvSpPr>
        <p:spPr>
          <a:xfrm flipV="1">
            <a:off x="15240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495800" y="5574268"/>
            <a:ext cx="2108269" cy="369332"/>
          </a:xfrm>
          <a:prstGeom prst="rect">
            <a:avLst/>
          </a:prstGeom>
          <a:noFill/>
        </p:spPr>
        <p:txBody>
          <a:bodyPr wrap="none" rtlCol="0">
            <a:spAutoFit/>
          </a:bodyPr>
          <a:lstStyle/>
          <a:p>
            <a:r>
              <a:rPr lang="en-US" dirty="0" smtClean="0"/>
              <a:t>Image with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15240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9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4034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Serving EMBL scientists </a:t>
            </a:r>
            <a:br>
              <a:rPr lang="en-US" dirty="0" smtClean="0"/>
            </a:br>
            <a:r>
              <a:rPr lang="en-US" dirty="0" smtClean="0"/>
              <a:t>and world-wide visitors.</a:t>
            </a:r>
            <a:endParaRPr lang="en-US" dirty="0"/>
          </a:p>
        </p:txBody>
      </p:sp>
      <p:pic>
        <p:nvPicPr>
          <p:cNvPr id="6" name="Picture 5"/>
          <p:cNvPicPr>
            <a:picLocks noChangeAspect="1"/>
          </p:cNvPicPr>
          <p:nvPr/>
        </p:nvPicPr>
        <p:blipFill>
          <a:blip r:embed="rId3"/>
          <a:stretch>
            <a:fillRect/>
          </a:stretch>
        </p:blipFill>
        <p:spPr>
          <a:xfrm>
            <a:off x="5943600" y="2438400"/>
            <a:ext cx="1443917" cy="1295400"/>
          </a:xfrm>
          <a:prstGeom prst="rect">
            <a:avLst/>
          </a:prstGeom>
        </p:spPr>
      </p:pic>
      <p:pic>
        <p:nvPicPr>
          <p:cNvPr id="7" name="Picture 6"/>
          <p:cNvPicPr>
            <a:picLocks noChangeAspect="1"/>
          </p:cNvPicPr>
          <p:nvPr/>
        </p:nvPicPr>
        <p:blipFill>
          <a:blip r:embed="rId4"/>
          <a:stretch>
            <a:fillRect/>
          </a:stretch>
        </p:blipFill>
        <p:spPr>
          <a:xfrm>
            <a:off x="7547683" y="2438400"/>
            <a:ext cx="1443917" cy="1295400"/>
          </a:xfrm>
          <a:prstGeom prst="rect">
            <a:avLst/>
          </a:prstGeom>
        </p:spPr>
      </p:pic>
      <p:pic>
        <p:nvPicPr>
          <p:cNvPr id="8" name="Picture 7"/>
          <p:cNvPicPr>
            <a:picLocks noChangeAspect="1"/>
          </p:cNvPicPr>
          <p:nvPr/>
        </p:nvPicPr>
        <p:blipFill>
          <a:blip r:embed="rId5"/>
          <a:stretch>
            <a:fillRect/>
          </a:stretch>
        </p:blipFill>
        <p:spPr>
          <a:xfrm>
            <a:off x="7467600" y="3505200"/>
            <a:ext cx="1443917" cy="1295400"/>
          </a:xfrm>
          <a:prstGeom prst="rect">
            <a:avLst/>
          </a:prstGeom>
        </p:spPr>
      </p:pic>
      <p:pic>
        <p:nvPicPr>
          <p:cNvPr id="9" name="Picture 8"/>
          <p:cNvPicPr>
            <a:picLocks noChangeAspect="1"/>
          </p:cNvPicPr>
          <p:nvPr/>
        </p:nvPicPr>
        <p:blipFill>
          <a:blip r:embed="rId6"/>
          <a:stretch>
            <a:fillRect/>
          </a:stretch>
        </p:blipFill>
        <p:spPr>
          <a:xfrm>
            <a:off x="5943600" y="3581400"/>
            <a:ext cx="1443917" cy="1295400"/>
          </a:xfrm>
          <a:prstGeom prst="rect">
            <a:avLst/>
          </a:prstGeom>
        </p:spPr>
      </p:pic>
      <p:pic>
        <p:nvPicPr>
          <p:cNvPr id="10" name="Picture 9"/>
          <p:cNvPicPr>
            <a:picLocks noChangeAspect="1"/>
          </p:cNvPicPr>
          <p:nvPr/>
        </p:nvPicPr>
        <p:blipFill>
          <a:blip r:embed="rId7"/>
          <a:stretch>
            <a:fillRect/>
          </a:stretch>
        </p:blipFill>
        <p:spPr>
          <a:xfrm>
            <a:off x="5943600" y="4800600"/>
            <a:ext cx="1443917" cy="1295400"/>
          </a:xfrm>
          <a:prstGeom prst="rect">
            <a:avLst/>
          </a:prstGeom>
        </p:spPr>
      </p:pic>
      <p:pic>
        <p:nvPicPr>
          <p:cNvPr id="11" name="Picture 10"/>
          <p:cNvPicPr>
            <a:picLocks noChangeAspect="1"/>
          </p:cNvPicPr>
          <p:nvPr/>
        </p:nvPicPr>
        <p:blipFill>
          <a:blip r:embed="rId8"/>
          <a:stretch>
            <a:fillRect/>
          </a:stretch>
        </p:blipFill>
        <p:spPr>
          <a:xfrm>
            <a:off x="7467600" y="4800600"/>
            <a:ext cx="1443917" cy="1295400"/>
          </a:xfrm>
          <a:prstGeom prst="rect">
            <a:avLst/>
          </a:prstGeom>
        </p:spPr>
      </p:pic>
      <p:sp>
        <p:nvSpPr>
          <p:cNvPr id="12" name="Rectangle 11"/>
          <p:cNvSpPr/>
          <p:nvPr/>
        </p:nvSpPr>
        <p:spPr>
          <a:xfrm>
            <a:off x="7467600" y="49530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0109" y="914400"/>
            <a:ext cx="9400309" cy="4167766"/>
            <a:chOff x="-180109" y="1524000"/>
            <a:chExt cx="9400309" cy="4167766"/>
          </a:xfrm>
        </p:grpSpPr>
        <p:sp>
          <p:nvSpPr>
            <p:cNvPr id="8" name="Rectangle 7"/>
            <p:cNvSpPr/>
            <p:nvPr/>
          </p:nvSpPr>
          <p:spPr>
            <a:xfrm>
              <a:off x="-180109" y="2754816"/>
              <a:ext cx="9372600" cy="19579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1524000"/>
              <a:ext cx="9372600" cy="1957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2209800"/>
              <a:ext cx="936111" cy="646331"/>
            </a:xfrm>
            <a:prstGeom prst="rect">
              <a:avLst/>
            </a:prstGeom>
            <a:noFill/>
          </p:spPr>
          <p:txBody>
            <a:bodyPr wrap="none" rtlCol="0">
              <a:spAutoFit/>
            </a:bodyPr>
            <a:lstStyle/>
            <a:p>
              <a:r>
                <a:rPr lang="en-US" dirty="0" smtClean="0"/>
                <a:t>Zeiss</a:t>
              </a:r>
            </a:p>
            <a:p>
              <a:r>
                <a:rPr lang="en-US" dirty="0" smtClean="0"/>
                <a:t>LSM780</a:t>
              </a:r>
            </a:p>
          </p:txBody>
        </p:sp>
        <p:sp>
          <p:nvSpPr>
            <p:cNvPr id="5" name="TextBox 4"/>
            <p:cNvSpPr txBox="1"/>
            <p:nvPr/>
          </p:nvSpPr>
          <p:spPr>
            <a:xfrm>
              <a:off x="22295" y="3429000"/>
              <a:ext cx="1273105" cy="369332"/>
            </a:xfrm>
            <a:prstGeom prst="rect">
              <a:avLst/>
            </a:prstGeom>
            <a:noFill/>
          </p:spPr>
          <p:txBody>
            <a:bodyPr wrap="none" rtlCol="0">
              <a:spAutoFit/>
            </a:bodyPr>
            <a:lstStyle/>
            <a:p>
              <a:r>
                <a:rPr lang="en-US" dirty="0" smtClean="0"/>
                <a:t>Visual Basic</a:t>
              </a:r>
              <a:endParaRPr lang="en-US" dirty="0"/>
            </a:p>
          </p:txBody>
        </p:sp>
        <p:sp>
          <p:nvSpPr>
            <p:cNvPr id="7" name="Rectangle 6"/>
            <p:cNvSpPr/>
            <p:nvPr/>
          </p:nvSpPr>
          <p:spPr>
            <a:xfrm>
              <a:off x="-152400" y="3733799"/>
              <a:ext cx="9372600" cy="1957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4267200"/>
              <a:ext cx="937564" cy="646331"/>
            </a:xfrm>
            <a:prstGeom prst="rect">
              <a:avLst/>
            </a:prstGeom>
            <a:noFill/>
          </p:spPr>
          <p:txBody>
            <a:bodyPr wrap="none" rtlCol="0">
              <a:spAutoFit/>
            </a:bodyPr>
            <a:lstStyle/>
            <a:p>
              <a:r>
                <a:rPr lang="en-US" dirty="0" smtClean="0"/>
                <a:t>ImageJ</a:t>
              </a:r>
              <a:br>
                <a:rPr lang="en-US" dirty="0" smtClean="0"/>
              </a:br>
              <a:r>
                <a:rPr lang="en-US" dirty="0" smtClean="0"/>
                <a:t>Analysis</a:t>
              </a:r>
            </a:p>
          </p:txBody>
        </p:sp>
      </p:grpSp>
      <p:pic>
        <p:nvPicPr>
          <p:cNvPr id="2" name="Picture 1"/>
          <p:cNvPicPr>
            <a:picLocks noChangeAspect="1" noChangeArrowheads="1"/>
          </p:cNvPicPr>
          <p:nvPr/>
        </p:nvPicPr>
        <p:blipFill>
          <a:blip r:embed="rId2" cstate="print"/>
          <a:srcRect r="-100"/>
          <a:stretch>
            <a:fillRect/>
          </a:stretch>
        </p:blipFill>
        <p:spPr bwMode="auto">
          <a:xfrm>
            <a:off x="990600" y="984100"/>
            <a:ext cx="9797146" cy="3915934"/>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Multi-step Adaptive FRAP Microscopy</a:t>
            </a:r>
            <a:endParaRPr lang="en-US" sz="3100" dirty="0">
              <a:solidFill>
                <a:srgbClr val="00B050"/>
              </a:solidFill>
            </a:endParaRPr>
          </a:p>
        </p:txBody>
      </p:sp>
      <p:sp>
        <p:nvSpPr>
          <p:cNvPr id="20" name="Rectangle 19"/>
          <p:cNvSpPr/>
          <p:nvPr/>
        </p:nvSpPr>
        <p:spPr>
          <a:xfrm>
            <a:off x="533400" y="5429071"/>
            <a:ext cx="8382000" cy="1200329"/>
          </a:xfrm>
          <a:prstGeom prst="rect">
            <a:avLst/>
          </a:prstGeom>
        </p:spPr>
        <p:txBody>
          <a:bodyPr wrap="square">
            <a:spAutoFit/>
          </a:bodyPr>
          <a:lstStyle/>
          <a:p>
            <a:r>
              <a:rPr lang="en-US" dirty="0"/>
              <a:t>In this way several </a:t>
            </a:r>
            <a:r>
              <a:rPr lang="en-US" dirty="0" smtClean="0"/>
              <a:t>hundreds of </a:t>
            </a:r>
            <a:r>
              <a:rPr lang="en-US" dirty="0"/>
              <a:t>recovery data sets can be </a:t>
            </a:r>
            <a:r>
              <a:rPr lang="en-US" dirty="0" smtClean="0"/>
              <a:t>automatically acquired </a:t>
            </a:r>
            <a:r>
              <a:rPr lang="en-US" dirty="0"/>
              <a:t>in an overnight experiment</a:t>
            </a:r>
            <a:r>
              <a:rPr lang="en-US" dirty="0" smtClean="0"/>
              <a:t>, thus </a:t>
            </a:r>
            <a:r>
              <a:rPr lang="en-US" dirty="0"/>
              <a:t>drastically increasing the data significance</a:t>
            </a:r>
          </a:p>
          <a:p>
            <a:r>
              <a:rPr lang="en-US" dirty="0"/>
              <a:t>compared to manual data </a:t>
            </a:r>
            <a:r>
              <a:rPr lang="en-US" dirty="0" smtClean="0"/>
              <a:t>acquisition where </a:t>
            </a:r>
            <a:r>
              <a:rPr lang="en-US" dirty="0"/>
              <a:t>at best several tens of useful datasets</a:t>
            </a:r>
          </a:p>
          <a:p>
            <a:r>
              <a:rPr lang="en-US" dirty="0"/>
              <a:t>can be acquired in the same </a:t>
            </a:r>
            <a:r>
              <a:rPr lang="en-US" dirty="0" smtClean="0"/>
              <a:t>amount of </a:t>
            </a:r>
            <a:r>
              <a:rPr lang="en-US" dirty="0"/>
              <a:t>time.</a:t>
            </a:r>
          </a:p>
        </p:txBody>
      </p:sp>
      <p:pic>
        <p:nvPicPr>
          <p:cNvPr id="12" name="Picture 11"/>
          <p:cNvPicPr>
            <a:picLocks noChangeAspect="1"/>
          </p:cNvPicPr>
          <p:nvPr/>
        </p:nvPicPr>
        <p:blipFill>
          <a:blip r:embed="rId3"/>
          <a:stretch>
            <a:fillRect/>
          </a:stretch>
        </p:blipFill>
        <p:spPr>
          <a:xfrm>
            <a:off x="76200" y="762000"/>
            <a:ext cx="787400" cy="787400"/>
          </a:xfrm>
          <a:prstGeom prst="rect">
            <a:avLst/>
          </a:prstGeom>
        </p:spPr>
      </p:pic>
      <p:pic>
        <p:nvPicPr>
          <p:cNvPr id="13" name="Picture 12"/>
          <p:cNvPicPr>
            <a:picLocks noChangeAspect="1"/>
          </p:cNvPicPr>
          <p:nvPr/>
        </p:nvPicPr>
        <p:blipFill>
          <a:blip r:embed="rId4"/>
          <a:stretch>
            <a:fillRect/>
          </a:stretch>
        </p:blipFill>
        <p:spPr>
          <a:xfrm>
            <a:off x="152400" y="4343400"/>
            <a:ext cx="635000" cy="635000"/>
          </a:xfrm>
          <a:prstGeom prst="rect">
            <a:avLst/>
          </a:prstGeom>
        </p:spPr>
      </p:pic>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 Screening Projects at ALMF</a:t>
            </a:r>
            <a:endParaRPr lang="en-US" dirty="0"/>
          </a:p>
        </p:txBody>
      </p:sp>
      <p:sp>
        <p:nvSpPr>
          <p:cNvPr id="3" name="Content Placeholder 2"/>
          <p:cNvSpPr>
            <a:spLocks noGrp="1"/>
          </p:cNvSpPr>
          <p:nvPr>
            <p:ph idx="1"/>
          </p:nvPr>
        </p:nvSpPr>
        <p:spPr/>
        <p:txBody>
          <a:bodyPr/>
          <a:lstStyle/>
          <a:p>
            <a:r>
              <a:rPr lang="en-US" dirty="0" smtClean="0"/>
              <a:t>Name </a:t>
            </a:r>
            <a:r>
              <a:rPr lang="en-US" dirty="0"/>
              <a:t>Project List with </a:t>
            </a:r>
            <a:r>
              <a:rPr lang="en-US" dirty="0" err="1"/>
              <a:t>Picturescel</a:t>
            </a:r>
            <a:endParaRPr lang="en-US" dirty="0"/>
          </a:p>
        </p:txBody>
      </p:sp>
    </p:spTree>
    <p:extLst>
      <p:ext uri="{BB962C8B-B14F-4D97-AF65-F5344CB8AC3E}">
        <p14:creationId xmlns:p14="http://schemas.microsoft.com/office/powerpoint/2010/main" val="1671345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you may pay attention to when acquiring a new high-throughput screening system</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4" name="TextBox 3"/>
          <p:cNvSpPr txBox="1"/>
          <p:nvPr/>
        </p:nvSpPr>
        <p:spPr>
          <a:xfrm>
            <a:off x="2057400" y="19812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6" name="TextBox 5"/>
          <p:cNvSpPr txBox="1"/>
          <p:nvPr/>
        </p:nvSpPr>
        <p:spPr>
          <a:xfrm>
            <a:off x="2819400" y="25146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609600" y="25146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2133600" y="25908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812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3200400" y="13716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spTree>
    <p:extLst>
      <p:ext uri="{BB962C8B-B14F-4D97-AF65-F5344CB8AC3E}">
        <p14:creationId xmlns:p14="http://schemas.microsoft.com/office/powerpoint/2010/main" val="71348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2289321" cy="369332"/>
          </a:xfrm>
          <a:prstGeom prst="rect">
            <a:avLst/>
          </a:prstGeom>
          <a:noFill/>
        </p:spPr>
        <p:txBody>
          <a:bodyPr wrap="none" rtlCol="0">
            <a:spAutoFit/>
          </a:bodyPr>
          <a:lstStyle/>
          <a:p>
            <a:r>
              <a:rPr lang="en-US" dirty="0" smtClean="0"/>
              <a:t>“Hardware” autofocus</a:t>
            </a:r>
            <a:endParaRPr lang="en-US" dirty="0"/>
          </a:p>
        </p:txBody>
      </p:sp>
    </p:spTree>
    <p:extLst>
      <p:ext uri="{BB962C8B-B14F-4D97-AF65-F5344CB8AC3E}">
        <p14:creationId xmlns:p14="http://schemas.microsoft.com/office/powerpoint/2010/main" val="29772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Running costs</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457200" y="1981200"/>
            <a:ext cx="2373516" cy="1200329"/>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a:t>
            </a:r>
          </a:p>
          <a:p>
            <a:r>
              <a:rPr lang="en-US" dirty="0" smtClean="0"/>
              <a:t>And plastic-bottom</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TotalTime>
  <Words>1039</Words>
  <Application>Microsoft Macintosh PowerPoint</Application>
  <PresentationFormat>On-screen Show (4:3)</PresentationFormat>
  <Paragraphs>223</Paragraphs>
  <Slides>36</Slides>
  <Notes>4</Notes>
  <HiddenSlides>0</HiddenSlides>
  <MMClips>2</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High-throughput and Adaptive Feedback Microscopy</vt:lpstr>
      <vt:lpstr>Advanced Light Microscopy Facility (ALMF) at EMBL Heidelberg</vt:lpstr>
      <vt:lpstr>PowerPoint Presentation</vt:lpstr>
      <vt:lpstr>HTM Screening Projects at ALMF</vt:lpstr>
      <vt:lpstr>Things you may pay attention to when acquiring a new high-throughput screening system</vt:lpstr>
      <vt:lpstr>Multi-color Imaging Modalities</vt:lpstr>
      <vt:lpstr>Auto-focus modalities</vt:lpstr>
      <vt:lpstr>Temperature stability</vt:lpstr>
      <vt:lpstr>Running costs</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Edge effects</vt:lpstr>
      <vt:lpstr>Autofocus CellDiscoverer 7</vt:lpstr>
      <vt:lpstr>Autophagosome screen</vt:lpstr>
      <vt:lpstr>Acquisition modalities</vt:lpstr>
      <vt:lpstr>Low NA Fluorescence Imaging </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Automated Immersion System</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76</cp:revision>
  <dcterms:created xsi:type="dcterms:W3CDTF">2006-08-16T00:00:00Z</dcterms:created>
  <dcterms:modified xsi:type="dcterms:W3CDTF">2016-11-26T18:44:53Z</dcterms:modified>
</cp:coreProperties>
</file>